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098E4-E942-E764-C1D1-C22F50329124}" v="234" dt="2022-08-30T12:26:48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C729-8C0E-4794-80ED-3CE86C5463EB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3AAE6-CC7D-4CB7-A15C-0DB0E2305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0C4ADC-EFFD-4236-9EF6-75F7847C1A36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mescience.com/science/geology/layers-earth-structure/" TargetMode="External"/><Relationship Id="rId7" Type="http://schemas.openxmlformats.org/officeDocument/2006/relationships/hyperlink" Target="https://www.youtube.com/watch?v=n-ab1YPBdj8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tquABLc3Hhs" TargetMode="External"/><Relationship Id="rId5" Type="http://schemas.openxmlformats.org/officeDocument/2006/relationships/hyperlink" Target="https://www.youtube.com/watch?v=DgYqzWQ5t10" TargetMode="External"/><Relationship Id="rId4" Type="http://schemas.openxmlformats.org/officeDocument/2006/relationships/hyperlink" Target="https://maggiesscienceconnection.weebly.com/layers-of-the-earth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48400" y="2283767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September 5-9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600" y="43434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Earth’s Changing Landscape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1066800"/>
            <a:ext cx="7543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Ask questions to compare and contrast the Earth’s crust, mantle, inner and outer core, including temperature, density, thickness, and composition.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Plan and carry out an investigation of the characteristics of minerals and how minerals contribute to rock composition. </a:t>
            </a:r>
          </a:p>
          <a:p>
            <a:pPr marL="342900" indent="-342900">
              <a:buAutoNum type="alphaLcPeriod"/>
            </a:pP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Construct an explanation of how to classify rocks by their formation and how rocks change through geologic processes in the rock cycle.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Ask questions to identify types of weathering, agents of erosion and transportation, and environments of deposition. (Clarification statement: Environments of deposition include deltas, barrier islands, beaches, marshes, and rivers.)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Develop a model to demonstrate how natural processes (weathering, erosion, and deposition) and human activity change rocks and the surface of the Earth. </a:t>
            </a:r>
          </a:p>
          <a:p>
            <a:pPr marL="342900" indent="-342900">
              <a:buAutoNum type="alphaLcPeriod"/>
            </a:pP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Construct an explanation of how the movement of </a:t>
            </a:r>
            <a:r>
              <a:rPr lang="en-US" sz="1600" b="1" dirty="0" err="1">
                <a:solidFill>
                  <a:schemeClr val="bg2">
                    <a:lumMod val="20000"/>
                    <a:lumOff val="80000"/>
                  </a:schemeClr>
                </a:solidFill>
              </a:rPr>
              <a:t>lithospheric</a:t>
            </a:r>
            <a:r>
              <a:rPr lang="en-US" sz="1600" b="1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plates, called plate tectonics, can cause major geologic events such as earthquakes and volcanic eruptions. (Clarification statement: Include convergent, divergent, and transform boundaries.)</a:t>
            </a: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Construct an argument using maps and data collected to support a claim of how fossils show evidence of the changing surface and climate of the Earth. </a:t>
            </a:r>
          </a:p>
          <a:p>
            <a:pPr marL="342900" indent="-342900">
              <a:buAutoNum type="alphaLcPeriod"/>
            </a:pPr>
            <a:r>
              <a:rPr lang="en-US" sz="16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Plan and carry out an investigation to provide evidence that soil is composed of layers of weathered rocks and decomposed organic material.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28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S6E5. Obtain, evaluate, and communicate information to show how Earth’s surface is formed.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What are the Earth’s layers?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762000"/>
            <a:ext cx="8070059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313795"/>
            <a:ext cx="83820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en-US" dirty="0">
                <a:latin typeface="Century Gothic" pitchFamily="34" charset="0"/>
              </a:rPr>
              <a:t> Ask questions to compare and contrast the Earth’s crust, mantle, inner and outer core, including temperature, density, thickness, and composition. </a:t>
            </a:r>
          </a:p>
          <a:p>
            <a:pPr marL="342900" indent="-342900"/>
            <a:endParaRPr lang="en-US" u="sng" dirty="0">
              <a:latin typeface="Century Gothic" pitchFamily="34" charset="0"/>
            </a:endParaRPr>
          </a:p>
          <a:p>
            <a:pPr marL="342900" indent="-342900"/>
            <a:r>
              <a:rPr lang="en-US" dirty="0">
                <a:latin typeface="Century Gothic" pitchFamily="34" charset="0"/>
              </a:rPr>
              <a:t>c.  Construct an explanation of how to classify rocks by their formation and how rocks change through geologic processes in the rock cycle. </a:t>
            </a:r>
          </a:p>
          <a:p>
            <a:pPr marL="342900" indent="-342900"/>
            <a:endParaRPr lang="en-US" dirty="0">
              <a:latin typeface="Bookman Old Style" pitchFamily="18" charset="0"/>
            </a:endParaRPr>
          </a:p>
          <a:p>
            <a:pPr marL="342900" indent="-342900"/>
            <a:r>
              <a:rPr lang="en-US" dirty="0">
                <a:latin typeface="Century Gothic" pitchFamily="34" charset="0"/>
              </a:rPr>
              <a:t>f.   Construct an explanation of how the movement of </a:t>
            </a:r>
            <a:r>
              <a:rPr lang="en-US" dirty="0" err="1">
                <a:latin typeface="Century Gothic" pitchFamily="34" charset="0"/>
              </a:rPr>
              <a:t>lithospheric</a:t>
            </a:r>
            <a:r>
              <a:rPr lang="en-US" dirty="0">
                <a:latin typeface="Century Gothic" pitchFamily="34" charset="0"/>
              </a:rPr>
              <a:t> plates, called plate tectonics, can cause major geologic events such as earthquakes and volcanic eruptions. (Clarification statement: Include convergent, divergent, and transform boundaries.) </a:t>
            </a:r>
          </a:p>
          <a:p>
            <a:pPr marL="342900" indent="-342900"/>
            <a:endParaRPr lang="en-US" sz="1400" u="sng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u="sng" dirty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Supporting Standards</a:t>
            </a:r>
          </a:p>
          <a:p>
            <a:pPr marL="342900" indent="-342900"/>
            <a:endParaRPr lang="en-US" sz="1400" u="sng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b.   Plan and carry out an investigation of the characteristics of minerals and how minerals contribute to rock composition. </a:t>
            </a:r>
          </a:p>
          <a:p>
            <a:pPr marL="342900" indent="-342900"/>
            <a:endParaRPr lang="en-US" sz="1400" dirty="0">
              <a:solidFill>
                <a:schemeClr val="tx1">
                  <a:lumMod val="75000"/>
                </a:schemeClr>
              </a:solidFill>
              <a:latin typeface="Bookman Old Style" pitchFamily="18" charset="0"/>
            </a:endParaRPr>
          </a:p>
          <a:p>
            <a:pPr marL="342900" indent="-342900"/>
            <a:r>
              <a:rPr lang="en-US" sz="1400" dirty="0">
                <a:solidFill>
                  <a:schemeClr val="tx1">
                    <a:lumMod val="75000"/>
                  </a:schemeClr>
                </a:solidFill>
                <a:latin typeface="Bookman Old Style" pitchFamily="18" charset="0"/>
              </a:rPr>
              <a:t>g.   Construct an argument using maps and data collected to support a claim of how fossils show evidence of the changing surface and climate of the Earth.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4572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2">
                    <a:lumMod val="50000"/>
                  </a:schemeClr>
                </a:solidFill>
                <a:latin typeface="Brussels" pitchFamily="18" charset="0"/>
                <a:cs typeface="Times New Roman" pitchFamily="18" charset="0"/>
              </a:rPr>
              <a:t>S6E5. Obtain, evaluate, and communicate information to show how Earth’s surface is formed.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Monday, September 5</a:t>
            </a:r>
          </a:p>
        </p:txBody>
      </p:sp>
      <p:pic>
        <p:nvPicPr>
          <p:cNvPr id="1026" name="Picture 2" descr="12,511 Labor Day Illustrations &amp; Clip Art - iStock">
            <a:extLst>
              <a:ext uri="{FF2B5EF4-FFF2-40B4-BE49-F238E27FC236}">
                <a16:creationId xmlns:a16="http://schemas.microsoft.com/office/drawing/2014/main" id="{966F52B2-C984-4E90-A949-8C97D17B8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109" y="2209800"/>
            <a:ext cx="557892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99688C-918B-4448-9201-840FD1D37864}"/>
              </a:ext>
            </a:extLst>
          </p:cNvPr>
          <p:cNvSpPr txBox="1"/>
          <p:nvPr/>
        </p:nvSpPr>
        <p:spPr>
          <a:xfrm>
            <a:off x="631723" y="92458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 School – Labor 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Tuesday, September 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71C6C8-66F3-45AB-BC1A-4A31309AEC06}"/>
              </a:ext>
            </a:extLst>
          </p:cNvPr>
          <p:cNvSpPr txBox="1"/>
          <p:nvPr/>
        </p:nvSpPr>
        <p:spPr>
          <a:xfrm>
            <a:off x="609600" y="10668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School – Asynchronous Day “students learn from home”</a:t>
            </a:r>
          </a:p>
        </p:txBody>
      </p:sp>
      <p:pic>
        <p:nvPicPr>
          <p:cNvPr id="2050" name="Picture 2" descr="2022 Labor Day">
            <a:extLst>
              <a:ext uri="{FF2B5EF4-FFF2-40B4-BE49-F238E27FC236}">
                <a16:creationId xmlns:a16="http://schemas.microsoft.com/office/drawing/2014/main" id="{D26629E7-2495-4479-94F7-0B1DE41C0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29" y="1963166"/>
            <a:ext cx="6858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Wednesday, September 7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81534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solidFill>
                  <a:srgbClr val="002060"/>
                </a:solidFill>
              </a:rPr>
              <a:t>Standard:  </a:t>
            </a:r>
            <a:r>
              <a:rPr lang="en-US" sz="2400" dirty="0">
                <a:latin typeface="+mj-lt"/>
              </a:rPr>
              <a:t>S6E5.c   </a:t>
            </a:r>
            <a:r>
              <a:rPr lang="en-US" sz="2000" dirty="0">
                <a:latin typeface="+mj-lt"/>
              </a:rPr>
              <a:t>Construct an explanation of how to classify rocks by their formation and how rocks change through geologic processes in the rock cycle</a:t>
            </a:r>
            <a:endParaRPr lang="en-US" sz="2000" dirty="0">
              <a:latin typeface="+mj-lt"/>
              <a:cs typeface="Arial" pitchFamily="34" charset="0"/>
            </a:endParaRPr>
          </a:p>
          <a:p>
            <a:r>
              <a:rPr lang="en-US" sz="2400" dirty="0"/>
              <a:t>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the rock cycle and how rocks change through geologic processes.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  </a:t>
            </a:r>
            <a:r>
              <a:rPr lang="en-US" sz="2400" dirty="0"/>
              <a:t>“The Rock Cycle” Video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Earth’s Layers Study Guide, Practice Rock Cycle Puzzle, Board Game “Earth’s Layers”, Collect any missing work.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TOD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r>
              <a:rPr lang="en-US" sz="2400" dirty="0"/>
              <a:t>All missing work is due 9/8   Quiz 9/9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Thursday, September 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838200"/>
            <a:ext cx="8153400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  </a:t>
            </a:r>
            <a:r>
              <a:rPr lang="en-US" sz="2400" dirty="0"/>
              <a:t>S6E5.c   </a:t>
            </a:r>
            <a:r>
              <a:rPr lang="en-US" sz="2400" dirty="0">
                <a:latin typeface="Constantia"/>
              </a:rPr>
              <a:t>Construct an explanation of how to classify rocks by their formation and how rocks change through geologic processes in the rock cycle</a:t>
            </a:r>
            <a:endParaRPr lang="en-US" sz="2400" dirty="0">
              <a:latin typeface="Constantia"/>
              <a:cs typeface="Arial" pitchFamily="34" charset="0"/>
            </a:endParaRPr>
          </a:p>
          <a:p>
            <a:r>
              <a:rPr lang="en-US" sz="2400" dirty="0"/>
              <a:t>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 can describe the rock cycle and how rocks change through geologic processes.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  </a:t>
            </a:r>
            <a:r>
              <a:rPr lang="en-US" sz="2400" dirty="0"/>
              <a:t>Rock Cycle Puzzle; Earth’s Layers Foldable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 </a:t>
            </a:r>
            <a:r>
              <a:rPr lang="en-US" sz="2400" dirty="0"/>
              <a:t>Textbook Readings ( Earth’s Layers/ Rock Cycle), take notes and create Study Guide.</a:t>
            </a:r>
          </a:p>
          <a:p>
            <a:r>
              <a:rPr lang="en-US" sz="2400" dirty="0">
                <a:solidFill>
                  <a:srgbClr val="002060"/>
                </a:solidFill>
              </a:rPr>
              <a:t>Closing:  </a:t>
            </a:r>
            <a:r>
              <a:rPr lang="en-US" sz="2400" dirty="0"/>
              <a:t>Think-Pair-Share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Friday, September 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143000"/>
            <a:ext cx="7772400" cy="51706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Standard:  </a:t>
            </a:r>
            <a:r>
              <a:rPr lang="en-US" sz="2400" dirty="0"/>
              <a:t>S6E5. </a:t>
            </a:r>
            <a:r>
              <a:rPr lang="en-US" sz="2400" dirty="0" err="1">
                <a:cs typeface="Times New Roman"/>
              </a:rPr>
              <a:t>a,c</a:t>
            </a:r>
            <a:endParaRPr lang="en-US" sz="2400" dirty="0">
              <a:cs typeface="Times New Roman"/>
            </a:endParaRPr>
          </a:p>
          <a:p>
            <a:endParaRPr lang="en-US" dirty="0" err="1"/>
          </a:p>
          <a:p>
            <a:r>
              <a:rPr lang="en-US" sz="2400" dirty="0">
                <a:solidFill>
                  <a:srgbClr val="002060"/>
                </a:solidFill>
              </a:rPr>
              <a:t>Learning Target: </a:t>
            </a:r>
            <a:r>
              <a:rPr lang="en-US" sz="2400" dirty="0"/>
              <a:t>Investigate and engage in lab safety and lab project activity.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Warm-up: </a:t>
            </a:r>
            <a:r>
              <a:rPr lang="en-US" sz="2400" dirty="0"/>
              <a:t>Review Rock Cycle and Earth’s Layers Study Guide with a partner.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Work Session:</a:t>
            </a:r>
            <a:r>
              <a:rPr lang="en-US" sz="2400" dirty="0">
                <a:solidFill>
                  <a:srgbClr val="FFFFFF"/>
                </a:solidFill>
              </a:rPr>
              <a:t>  Quiz Wk5; Lab Day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Closing: </a:t>
            </a:r>
            <a:r>
              <a:rPr lang="en-US" sz="2400" dirty="0"/>
              <a:t>Summarize learning targets and learning for week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002060"/>
                </a:solidFill>
              </a:rPr>
              <a:t>Reminders: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itchFamily="34" charset="0"/>
              </a:rPr>
              <a:t>Resources for Unit 1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447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3"/>
              </a:rPr>
              <a:t>What are the Layers of Earth</a:t>
            </a:r>
            <a:r>
              <a:rPr lang="en-US" sz="2800" dirty="0">
                <a:hlinkClick r:id="rId3"/>
              </a:rPr>
              <a:t>?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20980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4"/>
              </a:rPr>
              <a:t>Layers of the Earth</a:t>
            </a:r>
            <a:endParaRPr lang="en-US" sz="2000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895600"/>
            <a:ext cx="7010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5"/>
              </a:rPr>
              <a:t>Layers of the Earth </a:t>
            </a:r>
            <a:r>
              <a:rPr lang="en-US" dirty="0"/>
              <a:t>– Geology – </a:t>
            </a:r>
          </a:p>
          <a:p>
            <a:r>
              <a:rPr lang="en-US" dirty="0"/>
              <a:t>The Good and the Beautiful  Home school Science              8:47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90600" y="37338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hlinkClick r:id="rId6"/>
              </a:rPr>
              <a:t>7 Ways We Know What’s Inside the Earth    </a:t>
            </a:r>
            <a:r>
              <a:rPr lang="en-US" dirty="0"/>
              <a:t>- </a:t>
            </a:r>
            <a:r>
              <a:rPr lang="en-US" dirty="0" err="1"/>
              <a:t>SciShow</a:t>
            </a:r>
            <a:r>
              <a:rPr lang="en-US" dirty="0"/>
              <a:t>        12:08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800" b="0" i="0" u="none" strike="noStrike" cap="none" normalizeH="0" baseline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0600" y="4343400"/>
            <a:ext cx="495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7"/>
              </a:rPr>
              <a:t>An Overview of Earth’s Layers </a:t>
            </a:r>
            <a:r>
              <a:rPr lang="en-US" dirty="0"/>
              <a:t>-    10:07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297</TotalTime>
  <Words>752</Words>
  <Application>Microsoft Office PowerPoint</Application>
  <PresentationFormat>On-screen Show (4:3)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Aharoni</vt:lpstr>
      <vt:lpstr>Arial</vt:lpstr>
      <vt:lpstr>Book Antiqua</vt:lpstr>
      <vt:lpstr>Bookman Old Style</vt:lpstr>
      <vt:lpstr>Brussels</vt:lpstr>
      <vt:lpstr>Calibri</vt:lpstr>
      <vt:lpstr>Century Gothic</vt:lpstr>
      <vt:lpstr>Constantia</vt:lpstr>
      <vt:lpstr>Times New Roman</vt:lpstr>
      <vt:lpstr>US</vt:lpstr>
      <vt:lpstr>Wingdings 2</vt:lpstr>
      <vt:lpstr>YouTube Noto</vt:lpstr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Johnson, Richard</cp:lastModifiedBy>
  <cp:revision>53</cp:revision>
  <dcterms:created xsi:type="dcterms:W3CDTF">2022-08-17T18:07:01Z</dcterms:created>
  <dcterms:modified xsi:type="dcterms:W3CDTF">2022-09-06T19:38:44Z</dcterms:modified>
</cp:coreProperties>
</file>